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notesMasterIdLst>
    <p:notesMasterId r:id="rId11"/>
  </p:notesMasterIdLst>
  <p:sldIdLst>
    <p:sldId id="256" r:id="rId2"/>
    <p:sldId id="263" r:id="rId3"/>
    <p:sldId id="257" r:id="rId4"/>
    <p:sldId id="264" r:id="rId5"/>
    <p:sldId id="258" r:id="rId6"/>
    <p:sldId id="268" r:id="rId7"/>
    <p:sldId id="261" r:id="rId8"/>
    <p:sldId id="267" r:id="rId9"/>
    <p:sldId id="265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56" autoAdjust="0"/>
    <p:restoredTop sz="83973" autoAdjust="0"/>
  </p:normalViewPr>
  <p:slideViewPr>
    <p:cSldViewPr>
      <p:cViewPr>
        <p:scale>
          <a:sx n="54" d="100"/>
          <a:sy n="54" d="100"/>
        </p:scale>
        <p:origin x="-756" y="12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51042CD-48E8-4010-B9F6-AC6EFC546A28}" type="datetimeFigureOut">
              <a:rPr lang="en-US" smtClean="0"/>
              <a:pPr/>
              <a:t>10/13/2017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0C1B59-9F49-4FE2-B906-F52472FBFDE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12205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Evangelism – revival of commitment to Christ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0C1B59-9F49-4FE2-B906-F52472FBFDE5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362549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11F181-6E76-4569-A796-4A9CE214CEB3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24559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186ED-0EC2-4B2C-8B60-54FCB48F31F0}" type="datetimeFigureOut">
              <a:rPr lang="en-US" smtClean="0"/>
              <a:pPr/>
              <a:t>10/13/2017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6153E3-3522-4585-805E-72139E0CB25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186ED-0EC2-4B2C-8B60-54FCB48F31F0}" type="datetimeFigureOut">
              <a:rPr lang="en-US" smtClean="0"/>
              <a:pPr/>
              <a:t>10/13/2017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6153E3-3522-4585-805E-72139E0CB25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186ED-0EC2-4B2C-8B60-54FCB48F31F0}" type="datetimeFigureOut">
              <a:rPr lang="en-US" smtClean="0"/>
              <a:pPr/>
              <a:t>10/13/2017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6153E3-3522-4585-805E-72139E0CB25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39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907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43350"/>
            <a:ext cx="4038600" cy="21907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6553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9DD7493E-BB61-4F4C-B1C9-72CC4592CCDD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1"/>
          </p:nvPr>
        </p:nvSpPr>
        <p:spPr>
          <a:xfrm>
            <a:off x="457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186ED-0EC2-4B2C-8B60-54FCB48F31F0}" type="datetimeFigureOut">
              <a:rPr lang="en-US" smtClean="0"/>
              <a:pPr/>
              <a:t>10/13/2017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6153E3-3522-4585-805E-72139E0CB25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186ED-0EC2-4B2C-8B60-54FCB48F31F0}" type="datetimeFigureOut">
              <a:rPr lang="en-US" smtClean="0"/>
              <a:pPr/>
              <a:t>10/13/2017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6153E3-3522-4585-805E-72139E0CB25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186ED-0EC2-4B2C-8B60-54FCB48F31F0}" type="datetimeFigureOut">
              <a:rPr lang="en-US" smtClean="0"/>
              <a:pPr/>
              <a:t>10/13/2017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6153E3-3522-4585-805E-72139E0CB25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186ED-0EC2-4B2C-8B60-54FCB48F31F0}" type="datetimeFigureOut">
              <a:rPr lang="en-US" smtClean="0"/>
              <a:pPr/>
              <a:t>10/13/2017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6153E3-3522-4585-805E-72139E0CB25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186ED-0EC2-4B2C-8B60-54FCB48F31F0}" type="datetimeFigureOut">
              <a:rPr lang="en-US" smtClean="0"/>
              <a:pPr/>
              <a:t>10/13/2017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6153E3-3522-4585-805E-72139E0CB25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186ED-0EC2-4B2C-8B60-54FCB48F31F0}" type="datetimeFigureOut">
              <a:rPr lang="en-US" smtClean="0"/>
              <a:pPr/>
              <a:t>10/13/2017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6153E3-3522-4585-805E-72139E0CB25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186ED-0EC2-4B2C-8B60-54FCB48F31F0}" type="datetimeFigureOut">
              <a:rPr lang="en-US" smtClean="0"/>
              <a:pPr/>
              <a:t>10/13/2017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6153E3-3522-4585-805E-72139E0CB25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186ED-0EC2-4B2C-8B60-54FCB48F31F0}" type="datetimeFigureOut">
              <a:rPr lang="en-US" smtClean="0"/>
              <a:pPr/>
              <a:t>10/13/2017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6153E3-3522-4585-805E-72139E0CB25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8186ED-0EC2-4B2C-8B60-54FCB48F31F0}" type="datetimeFigureOut">
              <a:rPr lang="en-US" smtClean="0"/>
              <a:pPr/>
              <a:t>10/13/2017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6153E3-3522-4585-805E-72139E0CB25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  <p:sldLayoutId id="2147483816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u="sng" dirty="0" smtClean="0"/>
              <a:t>THE GREAT AWAKENING</a:t>
            </a:r>
            <a:endParaRPr lang="en-US" b="1" u="sng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Why do people change religions/denominations?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What’s the struggle for the individual?</a:t>
            </a:r>
          </a:p>
          <a:p>
            <a:r>
              <a:rPr lang="en-US" dirty="0" smtClean="0"/>
              <a:t>What factors do you think might cause you to explore a different spiritual path?</a:t>
            </a:r>
          </a:p>
          <a:p>
            <a:r>
              <a:rPr lang="en-US" dirty="0" smtClean="0"/>
              <a:t>What factors do you think might cause large numbers of people in a society to seek new ideas re: spiritual matters?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53853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rmAutofit/>
          </a:bodyPr>
          <a:lstStyle/>
          <a:p>
            <a:r>
              <a:rPr lang="en-US" sz="3600" b="1" dirty="0"/>
              <a:t>How </a:t>
            </a:r>
            <a:r>
              <a:rPr lang="en-US" sz="3600" b="1" dirty="0" smtClean="0"/>
              <a:t>religion </a:t>
            </a:r>
            <a:r>
              <a:rPr lang="en-US" sz="3600" b="1" dirty="0"/>
              <a:t>changed in the colonies?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idx="1"/>
          </p:nvPr>
        </p:nvSpPr>
        <p:spPr>
          <a:xfrm>
            <a:off x="381000" y="1295400"/>
            <a:ext cx="8763000" cy="4830763"/>
          </a:xfrm>
        </p:spPr>
        <p:txBody>
          <a:bodyPr>
            <a:normAutofit/>
          </a:bodyPr>
          <a:lstStyle/>
          <a:p>
            <a:r>
              <a:rPr lang="en-US" dirty="0"/>
              <a:t>Half Way Covenant (1680’s</a:t>
            </a:r>
            <a:r>
              <a:rPr lang="en-US" dirty="0" smtClean="0"/>
              <a:t>)- a way to keep a population that is less attached to the church, a part of it. 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	</a:t>
            </a:r>
            <a:r>
              <a:rPr lang="en-US" i="1" dirty="0" smtClean="0"/>
              <a:t>“John Winthrop invested his faith in God and his own efforts in the task of creating a spiritual community; his grandsons invested in CT real estate.”</a:t>
            </a:r>
            <a:endParaRPr lang="en-US" i="1" dirty="0"/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>
                <a:solidFill>
                  <a:srgbClr val="FF0000"/>
                </a:solidFill>
              </a:rPr>
              <a:t>How do Churches, Synagogues and other institutions keep people attached</a:t>
            </a:r>
            <a:r>
              <a:rPr lang="en-US" dirty="0" smtClean="0"/>
              <a:t>?</a:t>
            </a:r>
          </a:p>
        </p:txBody>
      </p:sp>
      <p:sp>
        <p:nvSpPr>
          <p:cNvPr id="5124" name="Line 4"/>
          <p:cNvSpPr>
            <a:spLocks noChangeShapeType="1"/>
          </p:cNvSpPr>
          <p:nvPr/>
        </p:nvSpPr>
        <p:spPr bwMode="auto">
          <a:xfrm>
            <a:off x="381000" y="914400"/>
            <a:ext cx="8229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Old Religion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525963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What do you think was missing from the Puritan form of Christianity that existed in the early 17</a:t>
            </a:r>
            <a:r>
              <a:rPr lang="en-US" baseline="30000" dirty="0" smtClean="0"/>
              <a:t>th</a:t>
            </a:r>
            <a:r>
              <a:rPr lang="en-US" dirty="0" smtClean="0"/>
              <a:t> Century that people longed for?</a:t>
            </a:r>
          </a:p>
          <a:p>
            <a:r>
              <a:rPr lang="en-US" dirty="0" smtClean="0"/>
              <a:t>Populations became more spread out, connections to community and family changed.</a:t>
            </a:r>
          </a:p>
          <a:p>
            <a:r>
              <a:rPr lang="en-US" dirty="0" smtClean="0"/>
              <a:t>Socially and economically, life became less egalitarian</a:t>
            </a:r>
          </a:p>
          <a:p>
            <a:r>
              <a:rPr lang="en-US" dirty="0" smtClean="0"/>
              <a:t>Slaves, were often</a:t>
            </a:r>
          </a:p>
          <a:p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93480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2" name="Rectangle 4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5105400" cy="609600"/>
          </a:xfrm>
        </p:spPr>
        <p:txBody>
          <a:bodyPr>
            <a:normAutofit/>
          </a:bodyPr>
          <a:lstStyle/>
          <a:p>
            <a:r>
              <a:rPr lang="en-US" sz="3200" b="1" dirty="0"/>
              <a:t>The Great Awakening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52400" y="1066800"/>
            <a:ext cx="3886200" cy="4876800"/>
          </a:xfrm>
        </p:spPr>
        <p:txBody>
          <a:bodyPr>
            <a:normAutofit lnSpcReduction="10000"/>
          </a:bodyPr>
          <a:lstStyle/>
          <a:p>
            <a:r>
              <a:rPr lang="en-US" sz="2800" dirty="0" smtClean="0"/>
              <a:t>Local preachers increase evangelism</a:t>
            </a:r>
          </a:p>
          <a:p>
            <a:r>
              <a:rPr lang="en-US" sz="2800" dirty="0" smtClean="0"/>
              <a:t>Jonathan Edwards</a:t>
            </a:r>
            <a:endParaRPr lang="en-US" sz="2800" dirty="0"/>
          </a:p>
          <a:p>
            <a:r>
              <a:rPr lang="en-US" sz="2800" dirty="0"/>
              <a:t>George Whitefield</a:t>
            </a:r>
          </a:p>
          <a:p>
            <a:pPr lvl="1"/>
            <a:r>
              <a:rPr lang="en-US" sz="2400" dirty="0"/>
              <a:t>Accessible</a:t>
            </a:r>
          </a:p>
          <a:p>
            <a:pPr lvl="1"/>
            <a:r>
              <a:rPr lang="en-US" sz="2400" dirty="0"/>
              <a:t>Enthusiastic</a:t>
            </a:r>
          </a:p>
          <a:p>
            <a:pPr lvl="1"/>
            <a:r>
              <a:rPr lang="en-US" sz="2400" dirty="0"/>
              <a:t>Message of </a:t>
            </a:r>
            <a:r>
              <a:rPr lang="en-US" sz="2400" dirty="0" smtClean="0"/>
              <a:t>Salvation</a:t>
            </a:r>
            <a:endParaRPr lang="en-US" sz="2400" dirty="0"/>
          </a:p>
          <a:p>
            <a:pPr lvl="1"/>
            <a:r>
              <a:rPr lang="en-US" sz="2400" dirty="0"/>
              <a:t>“national figure</a:t>
            </a:r>
            <a:r>
              <a:rPr lang="en-US" sz="2400" dirty="0" smtClean="0"/>
              <a:t>”</a:t>
            </a:r>
          </a:p>
          <a:p>
            <a:r>
              <a:rPr lang="en-US" dirty="0" smtClean="0"/>
              <a:t>Reading became less important, feeling more so…</a:t>
            </a:r>
            <a:endParaRPr lang="en-US" dirty="0"/>
          </a:p>
        </p:txBody>
      </p:sp>
      <p:pic>
        <p:nvPicPr>
          <p:cNvPr id="22534" name="Picture 6" descr="George_Whitefield[1]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6172200" y="0"/>
            <a:ext cx="1957388" cy="2514600"/>
          </a:xfrm>
          <a:noFill/>
          <a:ln/>
        </p:spPr>
      </p:pic>
      <p:pic>
        <p:nvPicPr>
          <p:cNvPr id="22536" name="Picture 8" descr="whitfieldpreaching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4" cstate="print"/>
          <a:srcRect l="3125"/>
          <a:stretch>
            <a:fillRect/>
          </a:stretch>
        </p:blipFill>
        <p:spPr>
          <a:xfrm>
            <a:off x="3962400" y="2846388"/>
            <a:ext cx="5181600" cy="4011612"/>
          </a:xfrm>
          <a:noFill/>
          <a:ln/>
        </p:spPr>
      </p:pic>
      <p:sp>
        <p:nvSpPr>
          <p:cNvPr id="22537" name="Line 9"/>
          <p:cNvSpPr>
            <a:spLocks noChangeShapeType="1"/>
          </p:cNvSpPr>
          <p:nvPr/>
        </p:nvSpPr>
        <p:spPr bwMode="auto">
          <a:xfrm>
            <a:off x="304800" y="685800"/>
            <a:ext cx="4495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Division btw Old and New “Evangelical” Religious Denominations</a:t>
            </a:r>
            <a:endParaRPr lang="en-US" dirty="0"/>
          </a:p>
        </p:txBody>
      </p:sp>
      <p:pic>
        <p:nvPicPr>
          <p:cNvPr id="1026" name="Picture 2" descr="http://krusekronicle.typepad.com/.a/6a00d83451b14d69e200e5528f853c8833-500wi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1600199"/>
            <a:ext cx="4762500" cy="3238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0" y="4876802"/>
            <a:ext cx="892481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Puritans, and Congregationalists witnessed a dramatic decrease while </a:t>
            </a:r>
          </a:p>
          <a:p>
            <a:r>
              <a:rPr lang="en-US" sz="2400" dirty="0" smtClean="0"/>
              <a:t>Anglicans saw  experienced a split in their church-</a:t>
            </a:r>
          </a:p>
          <a:p>
            <a:r>
              <a:rPr lang="en-US" sz="2400" b="1" dirty="0" smtClean="0"/>
              <a:t>Methodists, Baptists and Presbyterians saw huge increase </a:t>
            </a:r>
            <a:endParaRPr lang="en-US" sz="2400" b="1" dirty="0"/>
          </a:p>
        </p:txBody>
      </p:sp>
      <p:sp>
        <p:nvSpPr>
          <p:cNvPr id="4" name="Rectangle 3"/>
          <p:cNvSpPr/>
          <p:nvPr/>
        </p:nvSpPr>
        <p:spPr>
          <a:xfrm>
            <a:off x="5479916" y="2174631"/>
            <a:ext cx="362891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What churches do you think are growing today and which are in decline?</a:t>
            </a:r>
            <a:endParaRPr lang="en-US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094245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6858000" cy="762000"/>
          </a:xfrm>
        </p:spPr>
        <p:txBody>
          <a:bodyPr>
            <a:normAutofit fontScale="90000"/>
          </a:bodyPr>
          <a:lstStyle/>
          <a:p>
            <a:r>
              <a:rPr lang="en-US" sz="4000" b="1" dirty="0" smtClean="0"/>
              <a:t>In Contrast…</a:t>
            </a:r>
            <a:br>
              <a:rPr lang="en-US" sz="4000" b="1" dirty="0" smtClean="0"/>
            </a:br>
            <a:r>
              <a:rPr lang="en-US" sz="4000" b="1" dirty="0" smtClean="0"/>
              <a:t>Ben F. </a:t>
            </a:r>
            <a:r>
              <a:rPr lang="en-US" sz="4000" b="1" dirty="0"/>
              <a:t>Public Servant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914400"/>
            <a:ext cx="6705600" cy="5715000"/>
          </a:xfrm>
        </p:spPr>
        <p:txBody>
          <a:bodyPr/>
          <a:lstStyle/>
          <a:p>
            <a:r>
              <a:rPr lang="en-US" sz="2800" dirty="0"/>
              <a:t>Electrical Experiments – </a:t>
            </a:r>
            <a:r>
              <a:rPr lang="en-US" sz="2800" dirty="0" smtClean="0"/>
              <a:t>(1745-55)</a:t>
            </a:r>
            <a:endParaRPr lang="en-US" sz="2800" dirty="0"/>
          </a:p>
          <a:p>
            <a:pPr lvl="2">
              <a:buFontTx/>
              <a:buNone/>
            </a:pPr>
            <a:endParaRPr lang="en-US" sz="2000" dirty="0"/>
          </a:p>
          <a:p>
            <a:r>
              <a:rPr lang="en-US" sz="2800" dirty="0"/>
              <a:t>Retires from printing </a:t>
            </a:r>
            <a:r>
              <a:rPr lang="en-US" sz="2800" dirty="0" smtClean="0"/>
              <a:t>business</a:t>
            </a:r>
          </a:p>
          <a:p>
            <a:pPr lvl="1"/>
            <a:r>
              <a:rPr lang="en-US" sz="2400" dirty="0" smtClean="0"/>
              <a:t>franchises </a:t>
            </a:r>
            <a:r>
              <a:rPr lang="en-US" sz="2400" dirty="0"/>
              <a:t>(1748)</a:t>
            </a:r>
          </a:p>
          <a:p>
            <a:endParaRPr lang="en-US" sz="2800" dirty="0"/>
          </a:p>
          <a:p>
            <a:r>
              <a:rPr lang="en-US" sz="2800" dirty="0" smtClean="0"/>
              <a:t>UPENN – Academy – (1749)</a:t>
            </a:r>
          </a:p>
          <a:p>
            <a:pPr lvl="1"/>
            <a:r>
              <a:rPr lang="en-US" sz="2400" dirty="0" smtClean="0"/>
              <a:t>Interest in education</a:t>
            </a:r>
          </a:p>
          <a:p>
            <a:pPr lvl="1"/>
            <a:endParaRPr lang="en-US" sz="2400" dirty="0"/>
          </a:p>
          <a:p>
            <a:r>
              <a:rPr lang="en-US" sz="2800" dirty="0"/>
              <a:t>Elected to PA Assembly – </a:t>
            </a:r>
            <a:r>
              <a:rPr lang="en-US" sz="2800" dirty="0" smtClean="0"/>
              <a:t>(1751)</a:t>
            </a:r>
            <a:endParaRPr lang="en-US" sz="2800" dirty="0"/>
          </a:p>
          <a:p>
            <a:endParaRPr lang="en-US" sz="2800" dirty="0"/>
          </a:p>
          <a:p>
            <a:r>
              <a:rPr lang="en-US" sz="2800" dirty="0"/>
              <a:t>Post Master </a:t>
            </a:r>
            <a:r>
              <a:rPr lang="en-US" sz="2800" dirty="0" smtClean="0"/>
              <a:t>- (1753)</a:t>
            </a:r>
            <a:endParaRPr lang="en-US" sz="2800" dirty="0"/>
          </a:p>
        </p:txBody>
      </p:sp>
      <p:pic>
        <p:nvPicPr>
          <p:cNvPr id="19460" name="Picture 4" descr="BenFranklinElectricity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23075" y="0"/>
            <a:ext cx="2320925" cy="2895600"/>
          </a:xfrm>
          <a:prstGeom prst="rect">
            <a:avLst/>
          </a:prstGeom>
          <a:noFill/>
        </p:spPr>
      </p:pic>
      <p:pic>
        <p:nvPicPr>
          <p:cNvPr id="19461" name="Picture 5" descr="ben franklin postal stamps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96000" y="4892675"/>
            <a:ext cx="3048000" cy="1965325"/>
          </a:xfrm>
          <a:prstGeom prst="rect">
            <a:avLst/>
          </a:prstGeom>
          <a:noFill/>
        </p:spPr>
      </p:pic>
      <p:pic>
        <p:nvPicPr>
          <p:cNvPr id="19462" name="Picture 6" descr="ben franklin statue at upenn"/>
          <p:cNvPicPr>
            <a:picLocks noChangeAspect="1" noChangeArrowheads="1"/>
          </p:cNvPicPr>
          <p:nvPr/>
        </p:nvPicPr>
        <p:blipFill>
          <a:blip r:embed="rId5" cstate="print"/>
          <a:srcRect t="21191"/>
          <a:stretch>
            <a:fillRect/>
          </a:stretch>
        </p:blipFill>
        <p:spPr bwMode="auto">
          <a:xfrm>
            <a:off x="7086600" y="2917825"/>
            <a:ext cx="2057400" cy="1911350"/>
          </a:xfrm>
          <a:prstGeom prst="rect">
            <a:avLst/>
          </a:prstGeom>
          <a:noFill/>
        </p:spPr>
      </p:pic>
      <p:sp>
        <p:nvSpPr>
          <p:cNvPr id="19463" name="Line 7"/>
          <p:cNvSpPr>
            <a:spLocks noChangeShapeType="1"/>
          </p:cNvSpPr>
          <p:nvPr/>
        </p:nvSpPr>
        <p:spPr bwMode="auto">
          <a:xfrm>
            <a:off x="1219200" y="685800"/>
            <a:ext cx="4419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Enlightenment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25963"/>
          </a:xfrm>
        </p:spPr>
        <p:txBody>
          <a:bodyPr>
            <a:normAutofit fontScale="85000" lnSpcReduction="20000"/>
          </a:bodyPr>
          <a:lstStyle/>
          <a:p>
            <a:r>
              <a:rPr lang="en-US" dirty="0"/>
              <a:t>17</a:t>
            </a:r>
            <a:r>
              <a:rPr lang="en-US" baseline="30000" dirty="0"/>
              <a:t>th</a:t>
            </a:r>
            <a:r>
              <a:rPr lang="en-US" dirty="0"/>
              <a:t> and 18</a:t>
            </a:r>
            <a:r>
              <a:rPr lang="en-US" baseline="30000" dirty="0"/>
              <a:t>th</a:t>
            </a:r>
            <a:r>
              <a:rPr lang="en-US" dirty="0"/>
              <a:t> </a:t>
            </a:r>
            <a:r>
              <a:rPr lang="en-US" dirty="0" smtClean="0"/>
              <a:t>Century- amongst Intellectuals</a:t>
            </a:r>
          </a:p>
          <a:p>
            <a:r>
              <a:rPr lang="en-US" dirty="0" smtClean="0"/>
              <a:t>European- Locke, Newton, Voltaire, Rousseau, Adam Smith</a:t>
            </a:r>
          </a:p>
          <a:p>
            <a:r>
              <a:rPr lang="en-US" dirty="0" smtClean="0"/>
              <a:t>Supreme Being as setting the wheels in motion but otherwise uninvolved= Deism </a:t>
            </a:r>
            <a:endParaRPr lang="en-US" dirty="0"/>
          </a:p>
          <a:p>
            <a:r>
              <a:rPr lang="en-US" dirty="0" smtClean="0"/>
              <a:t>Focus on Reason, Logic, Observation- scientific study</a:t>
            </a:r>
          </a:p>
          <a:p>
            <a:r>
              <a:rPr lang="en-US" dirty="0" smtClean="0"/>
              <a:t>Application</a:t>
            </a:r>
          </a:p>
          <a:p>
            <a:pPr lvl="1"/>
            <a:r>
              <a:rPr lang="en-US" dirty="0" smtClean="0"/>
              <a:t>science- chemistry, astronomy, biology</a:t>
            </a:r>
          </a:p>
          <a:p>
            <a:pPr lvl="1"/>
            <a:r>
              <a:rPr lang="en-US" dirty="0" smtClean="0"/>
              <a:t>Social science- Politics, philosophy, economics, criminal justice et…</a:t>
            </a:r>
          </a:p>
          <a:p>
            <a:r>
              <a:rPr lang="en-US" dirty="0" smtClean="0"/>
              <a:t>Purpose- to improve man’s condition on earth</a:t>
            </a:r>
          </a:p>
        </p:txBody>
      </p:sp>
    </p:spTree>
    <p:extLst>
      <p:ext uri="{BB962C8B-B14F-4D97-AF65-F5344CB8AC3E}">
        <p14:creationId xmlns:p14="http://schemas.microsoft.com/office/powerpoint/2010/main" val="384403418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 descr="http://cdn.theatlantic.com/static/mt/assets/science/West_-_Benjamin_Franklin_Drawing_Electricity_from_the_Sky_(ca_1816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0" y="274639"/>
            <a:ext cx="4582169" cy="61261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9673982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ffice Theme">
  <a:themeElements>
    <a:clrScheme name="Urban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10478</TotalTime>
  <Words>331</Words>
  <Application>Microsoft Office PowerPoint</Application>
  <PresentationFormat>On-screen Show (4:3)</PresentationFormat>
  <Paragraphs>53</Paragraphs>
  <Slides>9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THE GREAT AWAKENING</vt:lpstr>
      <vt:lpstr>Why do people change religions/denominations? </vt:lpstr>
      <vt:lpstr>How religion changed in the colonies?</vt:lpstr>
      <vt:lpstr>Old Religion</vt:lpstr>
      <vt:lpstr>The Great Awakening</vt:lpstr>
      <vt:lpstr>Division btw Old and New “Evangelical” Religious Denominations</vt:lpstr>
      <vt:lpstr>In Contrast… Ben F. Public Servant</vt:lpstr>
      <vt:lpstr>Enlightenment</vt:lpstr>
      <vt:lpstr>PowerPoint Presentation</vt:lpstr>
    </vt:vector>
  </TitlesOfParts>
  <Company>Darien Public Schools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GREAT AWAKENING</dc:title>
  <dc:creator>test</dc:creator>
  <cp:lastModifiedBy>Local User</cp:lastModifiedBy>
  <cp:revision>22</cp:revision>
  <dcterms:created xsi:type="dcterms:W3CDTF">2009-10-01T16:45:08Z</dcterms:created>
  <dcterms:modified xsi:type="dcterms:W3CDTF">2017-10-20T18:40:09Z</dcterms:modified>
</cp:coreProperties>
</file>